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2" r:id="rId1"/>
  </p:sldMasterIdLst>
  <p:notesMasterIdLst>
    <p:notesMasterId r:id="rId21"/>
  </p:notesMasterIdLst>
  <p:sldIdLst>
    <p:sldId id="271" r:id="rId2"/>
    <p:sldId id="256" r:id="rId3"/>
    <p:sldId id="257" r:id="rId4"/>
    <p:sldId id="258" r:id="rId5"/>
    <p:sldId id="259" r:id="rId6"/>
    <p:sldId id="261" r:id="rId7"/>
    <p:sldId id="274" r:id="rId8"/>
    <p:sldId id="260" r:id="rId9"/>
    <p:sldId id="264" r:id="rId10"/>
    <p:sldId id="275" r:id="rId11"/>
    <p:sldId id="276" r:id="rId12"/>
    <p:sldId id="277" r:id="rId13"/>
    <p:sldId id="278" r:id="rId14"/>
    <p:sldId id="262" r:id="rId15"/>
    <p:sldId id="263" r:id="rId16"/>
    <p:sldId id="267" r:id="rId17"/>
    <p:sldId id="272" r:id="rId18"/>
    <p:sldId id="273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4294-2779-4085-B6D1-0310C7CD6282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72DF4-BCBD-41E4-B1E1-166E1E70B30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8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55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74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0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724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10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0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8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9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56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5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6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9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956D5-B17D-4286-BBFA-1A63FEC4A45D}" type="datetimeFigureOut">
              <a:rPr lang="en-IN" smtClean="0"/>
              <a:pPr/>
              <a:t>19-06-2019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D5839D3-6078-4710-9C7E-0A450D5A9D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2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9712" y="620688"/>
            <a:ext cx="3892049" cy="39087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sz="4400" b="1" dirty="0" smtClean="0">
              <a:ln w="11430"/>
              <a:solidFill>
                <a:srgbClr val="FFFF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en-US" sz="4400" b="1" dirty="0" smtClean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PROJECT-</a:t>
            </a:r>
          </a:p>
          <a:p>
            <a:pPr algn="ctr"/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WIND STORM</a:t>
            </a:r>
            <a:b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PREDICTION</a:t>
            </a:r>
          </a:p>
          <a:p>
            <a:pPr algn="ctr"/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717032"/>
            <a:ext cx="3816424" cy="25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0391" r="53150" b="33192"/>
          <a:stretch/>
        </p:blipFill>
        <p:spPr>
          <a:xfrm>
            <a:off x="395536" y="401770"/>
            <a:ext cx="4104456" cy="3099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5993" r="53937" b="27590"/>
          <a:stretch/>
        </p:blipFill>
        <p:spPr>
          <a:xfrm>
            <a:off x="4499992" y="404664"/>
            <a:ext cx="3816424" cy="3096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7394" r="53937" b="26189"/>
          <a:stretch/>
        </p:blipFill>
        <p:spPr>
          <a:xfrm>
            <a:off x="395536" y="3501008"/>
            <a:ext cx="4104456" cy="295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57003" r="54724" b="7980"/>
          <a:stretch/>
        </p:blipFill>
        <p:spPr>
          <a:xfrm>
            <a:off x="4499992" y="3501008"/>
            <a:ext cx="381642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OLS regression results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24788" r="51575" b="6579"/>
          <a:stretch/>
        </p:blipFill>
        <p:spPr>
          <a:xfrm>
            <a:off x="683568" y="1264555"/>
            <a:ext cx="756084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08" y="836712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Linear Regression</a:t>
            </a:r>
          </a:p>
          <a:p>
            <a:pPr algn="ctr"/>
            <a:r>
              <a:rPr lang="en-US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(single </a:t>
            </a:r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variant)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latin typeface="Algerian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66748"/>
              </p:ext>
            </p:extLst>
          </p:nvPr>
        </p:nvGraphicFramePr>
        <p:xfrm>
          <a:off x="899592" y="2852936"/>
          <a:ext cx="7271319" cy="113312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423773"/>
                <a:gridCol w="2423773"/>
                <a:gridCol w="2423773"/>
              </a:tblGrid>
              <a:tr h="377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TEST DATA SIZE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FEATURES AND LABELS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ACCURACY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55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0.2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Pressure(FEATURES)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WindSpeed3pm(LABEL)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15.0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6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77614"/>
            <a:ext cx="7812867" cy="54197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 flipV="1">
            <a:off x="785212" y="-3858"/>
            <a:ext cx="7992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Linear Regression</a:t>
            </a:r>
          </a:p>
          <a:p>
            <a:pPr algn="ctr"/>
            <a:r>
              <a:rPr lang="en-US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(single variant)</a:t>
            </a:r>
            <a:endParaRPr lang="en-US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0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7063" y="15032"/>
            <a:ext cx="6809878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Linear Regression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(multi</a:t>
            </a:r>
            <a:r>
              <a:rPr lang="en-US" sz="2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 </a:t>
            </a:r>
            <a:r>
              <a:rPr lang="en-US" sz="2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variant)</a:t>
            </a:r>
            <a:endParaRPr lang="en-US" sz="2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7504" y="18448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92042"/>
              </p:ext>
            </p:extLst>
          </p:nvPr>
        </p:nvGraphicFramePr>
        <p:xfrm>
          <a:off x="683568" y="1700803"/>
          <a:ext cx="7271319" cy="113312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423773"/>
                <a:gridCol w="2423773"/>
                <a:gridCol w="2423773"/>
              </a:tblGrid>
              <a:tr h="377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TEST DATA SIZE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FEATURES AND LABELS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ACCURACY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55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0.2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WindGustSpeed,Cloud3pm,Sunshine,Temp3pm,Evaporation(FEATURES)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WindSpeed3pm(LABEL)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57.2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15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5010" y="188640"/>
            <a:ext cx="6809878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Linear Regression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(multi variant)</a:t>
            </a:r>
            <a:endParaRPr lang="en-US" sz="2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71612"/>
            <a:ext cx="614366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56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55850"/>
              </p:ext>
            </p:extLst>
          </p:nvPr>
        </p:nvGraphicFramePr>
        <p:xfrm>
          <a:off x="1428728" y="998830"/>
          <a:ext cx="5786478" cy="2145947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116669"/>
                <a:gridCol w="2116669"/>
                <a:gridCol w="1553140"/>
              </a:tblGrid>
              <a:tr h="1215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    Test </a:t>
                      </a:r>
                      <a:r>
                        <a:rPr lang="en-IN" sz="1400" dirty="0">
                          <a:effectLst/>
                        </a:rPr>
                        <a:t>data size</a:t>
                      </a:r>
                      <a:endParaRPr lang="en-IN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       Features</a:t>
                      </a:r>
                      <a:endParaRPr lang="en-IN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     Accuracy</a:t>
                      </a:r>
                      <a:endParaRPr lang="en-IN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</a:tr>
              <a:tr h="9302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      0.2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6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ALL </a:t>
                      </a:r>
                      <a:r>
                        <a:rPr lang="en-IN" sz="1600" dirty="0">
                          <a:effectLst/>
                        </a:rPr>
                        <a:t>INPUT FEATURES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       57.2%</a:t>
                      </a:r>
                      <a:endParaRPr lang="en-IN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999" marR="66999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67744" y="30171"/>
            <a:ext cx="3539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OVERVIEW</a:t>
            </a:r>
            <a:endParaRPr lang="en-IN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3688" y="2348880"/>
            <a:ext cx="5598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2060"/>
                </a:solidFill>
                <a:latin typeface="Franklin Gothic Book" pitchFamily="34" charset="0"/>
              </a:rPr>
              <a:t>Finally,after analysing the complete data we found that the multi-variant LinearRegression produces good results than single variant LinearRegression.</a:t>
            </a:r>
            <a:endParaRPr lang="en-IN" sz="2400" dirty="0">
              <a:solidFill>
                <a:srgbClr val="002060"/>
              </a:solidFill>
              <a:latin typeface="Franklin Gothic Boo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3504" y="476672"/>
            <a:ext cx="3413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SUMMARY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72816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</a:rPr>
              <a:t>#    PRESENTED TO YOU BY TEAM 				</a:t>
            </a:r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</a:rPr>
              <a:t>CTRL_ALT_HACK 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</a:rPr>
              <a:t>G.Ashritha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</a:rPr>
              <a:t>B.PavanRaj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</a:rPr>
              <a:t>Vaishnavi.ch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accent6">
                    <a:lumMod val="75000"/>
                  </a:schemeClr>
                </a:solidFill>
              </a:rPr>
              <a:t>Rohitha</a:t>
            </a:r>
          </a:p>
        </p:txBody>
      </p:sp>
    </p:spTree>
    <p:extLst>
      <p:ext uri="{BB962C8B-B14F-4D97-AF65-F5344CB8AC3E}">
        <p14:creationId xmlns:p14="http://schemas.microsoft.com/office/powerpoint/2010/main" val="63801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6"/>
            <a:ext cx="9168503" cy="68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120" y="188640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Storm prediction</a:t>
            </a:r>
            <a:endParaRPr lang="en-IN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12776"/>
            <a:ext cx="496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Medium" pitchFamily="34" charset="0"/>
              </a:rPr>
              <a:t>Simple introduction</a:t>
            </a:r>
            <a:r>
              <a:rPr lang="en-IN" sz="2800" dirty="0" smtClean="0">
                <a:solidFill>
                  <a:srgbClr val="002060"/>
                </a:solidFill>
                <a:latin typeface="Franklin Gothic Medium" pitchFamily="34" charset="0"/>
              </a:rPr>
              <a:t>: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2800" dirty="0" smtClean="0">
              <a:solidFill>
                <a:srgbClr val="002060"/>
              </a:solidFill>
              <a:latin typeface="Franklin Gothic Medium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2800" dirty="0" smtClean="0">
                <a:solidFill>
                  <a:srgbClr val="002060"/>
                </a:solidFill>
                <a:latin typeface="Franklin Gothic Medium" pitchFamily="34" charset="0"/>
              </a:rPr>
              <a:t>What is storm? when does it occur?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 smtClean="0">
                <a:solidFill>
                  <a:srgbClr val="002060"/>
                </a:solidFill>
                <a:latin typeface="Franklin Gothic Medium" pitchFamily="34" charset="0"/>
              </a:rPr>
              <a:t> what are the major factors?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800" dirty="0" smtClean="0">
              <a:solidFill>
                <a:srgbClr val="002060"/>
              </a:solidFill>
              <a:latin typeface="Franklin Gothic Medium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804722"/>
            <a:ext cx="6696744" cy="27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37719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21" y="1201288"/>
            <a:ext cx="7320284" cy="51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228600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2060"/>
                </a:solidFill>
                <a:latin typeface="Arial Black" pitchFamily="34" charset="0"/>
              </a:rPr>
              <a:t>ML WORKFLOW</a:t>
            </a:r>
            <a:endParaRPr lang="en-IN" sz="2800" dirty="0">
              <a:solidFill>
                <a:srgbClr val="00206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1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875" y="384719"/>
            <a:ext cx="858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Exploratory Data Analysis</a:t>
            </a:r>
            <a:endParaRPr lang="en-U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6984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Franklin Gothic Medium" pitchFamily="34" charset="0"/>
              </a:rPr>
              <a:t>EXPLORATORY DATA ANALYSIS(EDA) is an approach to analyse datasets and summarise their main  content</a:t>
            </a:r>
          </a:p>
          <a:p>
            <a:endParaRPr lang="en-IN" sz="2400" dirty="0" smtClean="0">
              <a:latin typeface="Franklin Gothic Medium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HISTOGRAM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BOXPLOT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HEAT MAP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SCATTER PLOT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DISTRIBUTION PLOT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2400" dirty="0">
              <a:latin typeface="Franklin Gothic Medium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564904"/>
            <a:ext cx="3417168" cy="3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9752" y="345430"/>
            <a:ext cx="3993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HISTOGRAM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294127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Representation of distribution of numerical data</a:t>
            </a:r>
            <a:endParaRPr lang="en-IN" sz="2400" dirty="0">
              <a:latin typeface="Franklin Gothic Medium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6" t="53369" r="56105" b="14971"/>
          <a:stretch/>
        </p:blipFill>
        <p:spPr>
          <a:xfrm>
            <a:off x="659793" y="1944967"/>
            <a:ext cx="3492771" cy="2376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8990" r="52362" b="34592"/>
          <a:stretch/>
        </p:blipFill>
        <p:spPr>
          <a:xfrm>
            <a:off x="4532953" y="1808820"/>
            <a:ext cx="360040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45798" r="55513" b="20586"/>
          <a:stretch/>
        </p:blipFill>
        <p:spPr>
          <a:xfrm>
            <a:off x="659793" y="4321231"/>
            <a:ext cx="3672408" cy="2564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48599" r="54726" b="16385"/>
          <a:stretch/>
        </p:blipFill>
        <p:spPr>
          <a:xfrm>
            <a:off x="4532953" y="4454136"/>
            <a:ext cx="3600400" cy="24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5668" y="188640"/>
            <a:ext cx="3172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BOXPLOT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6" y="1101722"/>
            <a:ext cx="9217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Representation of group of numerical data through their Quartiles</a:t>
            </a:r>
          </a:p>
          <a:p>
            <a:r>
              <a:rPr lang="en-IN" sz="2400" dirty="0">
                <a:latin typeface="Franklin Gothic Medium" pitchFamily="34" charset="0"/>
              </a:rPr>
              <a:t>	</a:t>
            </a:r>
            <a:r>
              <a:rPr lang="en-IN" sz="2400" dirty="0" smtClean="0">
                <a:latin typeface="Franklin Gothic Medium" pitchFamily="34" charset="0"/>
              </a:rPr>
              <a:t>Boxplots with respect to WINDSPEED9AM</a:t>
            </a:r>
          </a:p>
          <a:p>
            <a:endParaRPr lang="en-IN" sz="2400" dirty="0">
              <a:latin typeface="Franklin Gothic Medium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55604" r="53937" b="7979"/>
          <a:stretch/>
        </p:blipFill>
        <p:spPr>
          <a:xfrm>
            <a:off x="659523" y="2038343"/>
            <a:ext cx="3888432" cy="2484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57004" r="53937" b="7980"/>
          <a:stretch/>
        </p:blipFill>
        <p:spPr>
          <a:xfrm>
            <a:off x="4613448" y="2088716"/>
            <a:ext cx="3630960" cy="2383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55603" r="53150" b="9381"/>
          <a:stretch/>
        </p:blipFill>
        <p:spPr>
          <a:xfrm>
            <a:off x="659523" y="4522411"/>
            <a:ext cx="3888431" cy="2218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57003" r="54725" b="7980"/>
          <a:stretch/>
        </p:blipFill>
        <p:spPr>
          <a:xfrm>
            <a:off x="4716016" y="4522410"/>
            <a:ext cx="3528392" cy="22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dirty="0" smtClean="0"/>
              <a:t>Boxplots  with respect to WindSpeed3Am </a:t>
            </a:r>
            <a:endParaRPr lang="en-IN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3191" r="53938" b="31792"/>
          <a:stretch/>
        </p:blipFill>
        <p:spPr>
          <a:xfrm>
            <a:off x="467544" y="1264555"/>
            <a:ext cx="4034408" cy="2596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41597" r="53937" b="21986"/>
          <a:stretch/>
        </p:blipFill>
        <p:spPr>
          <a:xfrm>
            <a:off x="4501952" y="1247692"/>
            <a:ext cx="4032448" cy="2596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4593" r="53150" b="28990"/>
          <a:stretch/>
        </p:blipFill>
        <p:spPr>
          <a:xfrm>
            <a:off x="449091" y="3902635"/>
            <a:ext cx="4034408" cy="2694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5994" r="53937" b="28989"/>
          <a:stretch/>
        </p:blipFill>
        <p:spPr>
          <a:xfrm>
            <a:off x="4501952" y="3902634"/>
            <a:ext cx="4032448" cy="26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4122" y="0"/>
            <a:ext cx="3589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/>
                <a:latin typeface="Algerian" pitchFamily="82" charset="0"/>
              </a:rPr>
              <a:t>HEAT MAP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458" y="764703"/>
            <a:ext cx="9489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2400" dirty="0" smtClean="0">
                <a:latin typeface="Franklin Gothic Medium" pitchFamily="34" charset="0"/>
              </a:rPr>
              <a:t>Representation of distribution </a:t>
            </a:r>
            <a:r>
              <a:rPr lang="en-IN" sz="2400" dirty="0">
                <a:latin typeface="Franklin Gothic Medium" pitchFamily="34" charset="0"/>
              </a:rPr>
              <a:t>of single variables and relationships between two </a:t>
            </a:r>
            <a:r>
              <a:rPr lang="en-IN" sz="2400" dirty="0" smtClean="0">
                <a:latin typeface="Franklin Gothic Medium" pitchFamily="34" charset="0"/>
              </a:rPr>
              <a:t>variables</a:t>
            </a:r>
            <a:endParaRPr lang="en-IN" sz="2400" dirty="0">
              <a:latin typeface="Franklin Gothic Medium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9" t="31791" r="29525" b="9381"/>
          <a:stretch/>
        </p:blipFill>
        <p:spPr>
          <a:xfrm>
            <a:off x="611560" y="1595700"/>
            <a:ext cx="7920880" cy="51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3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7988" y="16317"/>
            <a:ext cx="4968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latin typeface="Algerian" pitchFamily="82" charset="0"/>
              </a:rPr>
              <a:t>SCATTER PLOT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FF00"/>
              </a:solidFill>
              <a:effectLst/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67774"/>
            <a:ext cx="946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000" dirty="0" smtClean="0">
                <a:latin typeface="Franklin Gothic Medium" pitchFamily="34" charset="0"/>
              </a:rPr>
              <a:t>Representation of set </a:t>
            </a:r>
            <a:r>
              <a:rPr lang="en-IN" sz="2000" dirty="0">
                <a:latin typeface="Franklin Gothic Medium" pitchFamily="34" charset="0"/>
              </a:rPr>
              <a:t>of points </a:t>
            </a:r>
            <a:r>
              <a:rPr lang="en-IN" sz="2000" b="1" dirty="0">
                <a:latin typeface="Franklin Gothic Medium" pitchFamily="34" charset="0"/>
              </a:rPr>
              <a:t>plotted</a:t>
            </a:r>
            <a:r>
              <a:rPr lang="en-IN" sz="2000" dirty="0">
                <a:latin typeface="Franklin Gothic Medium" pitchFamily="34" charset="0"/>
              </a:rPr>
              <a:t> on a horizontal and vertical axes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44398" r="53150" b="17785"/>
          <a:stretch/>
        </p:blipFill>
        <p:spPr>
          <a:xfrm>
            <a:off x="395536" y="1424798"/>
            <a:ext cx="3888432" cy="2718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47200" r="53150" b="16384"/>
          <a:stretch/>
        </p:blipFill>
        <p:spPr>
          <a:xfrm>
            <a:off x="4283968" y="1424798"/>
            <a:ext cx="4235469" cy="2718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3388" r="53150" b="40195"/>
          <a:stretch/>
        </p:blipFill>
        <p:spPr>
          <a:xfrm>
            <a:off x="395536" y="4142814"/>
            <a:ext cx="3888432" cy="2526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38795" r="53150" b="24789"/>
          <a:stretch/>
        </p:blipFill>
        <p:spPr>
          <a:xfrm>
            <a:off x="4283968" y="4142814"/>
            <a:ext cx="4235469" cy="25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1296</TotalTime>
  <Words>191</Words>
  <Application>Microsoft Office PowerPoint</Application>
  <PresentationFormat>On-screen Show (4:3)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Algerian</vt:lpstr>
      <vt:lpstr>Arial</vt:lpstr>
      <vt:lpstr>Arial Black</vt:lpstr>
      <vt:lpstr>Calibri</vt:lpstr>
      <vt:lpstr>Century Gothic</vt:lpstr>
      <vt:lpstr>Franklin Gothic Book</vt:lpstr>
      <vt:lpstr>Franklin Gothic Medium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 with respect to WindSpeed3Am </vt:lpstr>
      <vt:lpstr>PowerPoint Presentation</vt:lpstr>
      <vt:lpstr>PowerPoint Presentation</vt:lpstr>
      <vt:lpstr>PowerPoint Presentation</vt:lpstr>
      <vt:lpstr>OLS regression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manikanta chintapalli</cp:lastModifiedBy>
  <cp:revision>59</cp:revision>
  <dcterms:created xsi:type="dcterms:W3CDTF">2019-06-13T04:43:22Z</dcterms:created>
  <dcterms:modified xsi:type="dcterms:W3CDTF">2019-06-19T02:21:09Z</dcterms:modified>
</cp:coreProperties>
</file>